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7" r:id="rId2"/>
    <p:sldId id="309" r:id="rId3"/>
    <p:sldId id="256" r:id="rId4"/>
    <p:sldId id="282" r:id="rId5"/>
    <p:sldId id="283" r:id="rId6"/>
    <p:sldId id="284" r:id="rId7"/>
    <p:sldId id="285" r:id="rId8"/>
    <p:sldId id="281" r:id="rId9"/>
    <p:sldId id="259" r:id="rId10"/>
    <p:sldId id="306" r:id="rId11"/>
    <p:sldId id="262" r:id="rId12"/>
    <p:sldId id="308" r:id="rId13"/>
    <p:sldId id="260" r:id="rId14"/>
    <p:sldId id="25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258" r:id="rId30"/>
    <p:sldId id="307" r:id="rId31"/>
    <p:sldId id="280" r:id="rId32"/>
    <p:sldId id="302" r:id="rId33"/>
    <p:sldId id="303" r:id="rId34"/>
    <p:sldId id="304" r:id="rId35"/>
    <p:sldId id="305" r:id="rId36"/>
    <p:sldId id="286" r:id="rId37"/>
    <p:sldId id="264" r:id="rId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2116FE"/>
    <a:srgbClr val="4B95E7"/>
    <a:srgbClr val="77AFED"/>
    <a:srgbClr val="E20000"/>
    <a:srgbClr val="800000"/>
    <a:srgbClr val="F7DDC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94610" autoAdjust="0"/>
  </p:normalViewPr>
  <p:slideViewPr>
    <p:cSldViewPr snapToGrid="0">
      <p:cViewPr varScale="1">
        <p:scale>
          <a:sx n="112" d="100"/>
          <a:sy n="112"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27308B3-7145-4ADC-ACC8-0C6D17E44643}" type="slidenum">
              <a:rPr lang="es-ES"/>
              <a:pPr>
                <a:defRPr/>
              </a:pPr>
              <a:t>‹Nº›</a:t>
            </a:fld>
            <a:endParaRPr lang="es-ES"/>
          </a:p>
        </p:txBody>
      </p:sp>
    </p:spTree>
    <p:extLst>
      <p:ext uri="{BB962C8B-B14F-4D97-AF65-F5344CB8AC3E}">
        <p14:creationId xmlns:p14="http://schemas.microsoft.com/office/powerpoint/2010/main" val="3434740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A570C6-0E7B-4656-92A1-FC50E897105C}" type="slidenum">
              <a:rPr lang="es-ES"/>
              <a:pPr eaLnBrk="1" hangingPunct="1"/>
              <a:t>1</a:t>
            </a:fld>
            <a:endParaRPr lang="es-E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46BCC7-0116-4EB8-AC26-F179F7F1B8BC}" type="slidenum">
              <a:rPr lang="es-ES"/>
              <a:pPr eaLnBrk="1" hangingPunct="1"/>
              <a:t>11</a:t>
            </a:fld>
            <a:endParaRPr lang="es-E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55EEFF-390A-45FF-9468-3658F4DCCF56}" type="slidenum">
              <a:rPr lang="es-ES"/>
              <a:pPr eaLnBrk="1" hangingPunct="1"/>
              <a:t>12</a:t>
            </a:fld>
            <a:endParaRPr lang="es-E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59FA88-2B19-4C4C-86B1-CFB0F82C1C5E}" type="slidenum">
              <a:rPr lang="es-ES"/>
              <a:pPr eaLnBrk="1" hangingPunct="1"/>
              <a:t>13</a:t>
            </a:fld>
            <a:endParaRPr lang="es-E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2AF01D-01B3-4434-8129-C991A5A7C8AD}" type="slidenum">
              <a:rPr lang="es-ES"/>
              <a:pPr eaLnBrk="1" hangingPunct="1"/>
              <a:t>14</a:t>
            </a:fld>
            <a:endParaRPr lang="es-E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D602E7-9BBA-495E-A6B1-419EDF6CD39B}" type="slidenum">
              <a:rPr lang="es-ES"/>
              <a:pPr eaLnBrk="1" hangingPunct="1"/>
              <a:t>15</a:t>
            </a:fld>
            <a:endParaRPr lang="es-ES"/>
          </a:p>
        </p:txBody>
      </p:sp>
      <p:sp>
        <p:nvSpPr>
          <p:cNvPr id="52227" name="Rectangle 2"/>
          <p:cNvSpPr>
            <a:spLocks noGrp="1" noRot="1" noChangeAspect="1" noChangeArrowheads="1" noTextEdit="1"/>
          </p:cNvSpPr>
          <p:nvPr>
            <p:ph type="sldImg"/>
          </p:nvPr>
        </p:nvSpPr>
        <p:spPr>
          <a:xfrm>
            <a:off x="1147763" y="687388"/>
            <a:ext cx="4567237" cy="3425825"/>
          </a:xfrm>
          <a:ln/>
        </p:spPr>
      </p:sp>
      <p:sp>
        <p:nvSpPr>
          <p:cNvPr id="52228" name="Rectangle 3"/>
          <p:cNvSpPr>
            <a:spLocks noGrp="1" noChangeArrowheads="1"/>
          </p:cNvSpPr>
          <p:nvPr>
            <p:ph type="body" idx="1"/>
          </p:nvPr>
        </p:nvSpPr>
        <p:spPr>
          <a:xfrm>
            <a:off x="914400" y="4343400"/>
            <a:ext cx="5029200" cy="4113213"/>
          </a:xfrm>
          <a:noFill/>
        </p:spPr>
        <p:txBody>
          <a:bodyPr/>
          <a:lstStyle/>
          <a:p>
            <a:pPr eaLnBrk="1" hangingPunct="1"/>
            <a:r>
              <a:rPr lang="es-ES_tradnl" smtClean="0"/>
              <a:t>Hidrog0+acuifero rio1</a:t>
            </a:r>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D04799-CA83-4BF4-9E6F-9A067985A3E1}" type="slidenum">
              <a:rPr lang="es-ES"/>
              <a:pPr eaLnBrk="1" hangingPunct="1"/>
              <a:t>16</a:t>
            </a:fld>
            <a:endParaRPr lang="es-ES"/>
          </a:p>
        </p:txBody>
      </p:sp>
      <p:sp>
        <p:nvSpPr>
          <p:cNvPr id="53251" name="Rectangle 2"/>
          <p:cNvSpPr>
            <a:spLocks noGrp="1" noRot="1" noChangeAspect="1" noChangeArrowheads="1" noTextEdit="1"/>
          </p:cNvSpPr>
          <p:nvPr>
            <p:ph type="sldImg"/>
          </p:nvPr>
        </p:nvSpPr>
        <p:spPr>
          <a:xfrm>
            <a:off x="1147763" y="687388"/>
            <a:ext cx="4567237" cy="3425825"/>
          </a:xfrm>
          <a:ln/>
        </p:spPr>
      </p:sp>
      <p:sp>
        <p:nvSpPr>
          <p:cNvPr id="53252" name="Rectangle 3"/>
          <p:cNvSpPr>
            <a:spLocks noGrp="1" noChangeArrowheads="1"/>
          </p:cNvSpPr>
          <p:nvPr>
            <p:ph type="body" idx="1"/>
          </p:nvPr>
        </p:nvSpPr>
        <p:spPr>
          <a:xfrm>
            <a:off x="914400" y="4343400"/>
            <a:ext cx="5029200" cy="4113213"/>
          </a:xfrm>
          <a:noFill/>
        </p:spPr>
        <p:txBody>
          <a:bodyPr/>
          <a:lstStyle/>
          <a:p>
            <a:pPr eaLnBrk="1" hangingPunct="1"/>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8432F7-FD39-4552-9307-5365DE547C95}" type="slidenum">
              <a:rPr lang="es-ES"/>
              <a:pPr eaLnBrk="1" hangingPunct="1"/>
              <a:t>17</a:t>
            </a:fld>
            <a:endParaRPr lang="es-E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4520EE-F8AE-465D-BBCD-53AEAB3CC843}" type="slidenum">
              <a:rPr lang="es-ES"/>
              <a:pPr eaLnBrk="1" hangingPunct="1"/>
              <a:t>18</a:t>
            </a:fld>
            <a:endParaRPr lang="es-E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90DEB1-4576-4796-8169-2943DF4B580B}" type="slidenum">
              <a:rPr lang="es-ES"/>
              <a:pPr eaLnBrk="1" hangingPunct="1"/>
              <a:t>19</a:t>
            </a:fld>
            <a:endParaRPr lang="es-E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D34943-1633-4862-9707-3555714CBD53}" type="slidenum">
              <a:rPr lang="es-ES"/>
              <a:pPr eaLnBrk="1" hangingPunct="1"/>
              <a:t>20</a:t>
            </a:fld>
            <a:endParaRPr lang="es-E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3C703C-A3DD-4C4A-9C60-8A8876157235}" type="slidenum">
              <a:rPr lang="es-ES"/>
              <a:pPr eaLnBrk="1" hangingPunct="1"/>
              <a:t>3</a:t>
            </a:fld>
            <a:endParaRPr lang="es-E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FFC6BF-1BD8-40F3-81C5-F48BD3657FB2}" type="slidenum">
              <a:rPr lang="es-ES"/>
              <a:pPr eaLnBrk="1" hangingPunct="1"/>
              <a:t>21</a:t>
            </a:fld>
            <a:endParaRPr lang="es-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217561-C4A6-4781-B9C8-F3522815D514}" type="slidenum">
              <a:rPr lang="es-ES"/>
              <a:pPr eaLnBrk="1" hangingPunct="1"/>
              <a:t>22</a:t>
            </a:fld>
            <a:endParaRPr lang="es-E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5A449E-F70C-4282-BCE2-CA989910454E}" type="slidenum">
              <a:rPr lang="es-ES"/>
              <a:pPr eaLnBrk="1" hangingPunct="1"/>
              <a:t>23</a:t>
            </a:fld>
            <a:endParaRPr lang="es-E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753152-3278-4444-B18E-B9B24561EF3E}" type="slidenum">
              <a:rPr lang="es-ES"/>
              <a:pPr eaLnBrk="1" hangingPunct="1"/>
              <a:t>24</a:t>
            </a:fld>
            <a:endParaRPr lang="es-E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7D5163-47D5-4E60-99A8-6F478B106582}" type="slidenum">
              <a:rPr lang="es-ES"/>
              <a:pPr eaLnBrk="1" hangingPunct="1"/>
              <a:t>25</a:t>
            </a:fld>
            <a:endParaRPr lang="es-E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5282D5-F15B-49D9-81D2-D60910258447}" type="slidenum">
              <a:rPr lang="es-ES"/>
              <a:pPr eaLnBrk="1" hangingPunct="1"/>
              <a:t>26</a:t>
            </a:fld>
            <a:endParaRPr lang="es-E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B98584-FBE0-4595-A093-2A396F5473B2}" type="slidenum">
              <a:rPr lang="es-ES"/>
              <a:pPr eaLnBrk="1" hangingPunct="1"/>
              <a:t>27</a:t>
            </a:fld>
            <a:endParaRPr lang="es-E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3B459F-92F5-4131-969C-47DF375AE206}" type="slidenum">
              <a:rPr lang="es-ES"/>
              <a:pPr eaLnBrk="1" hangingPunct="1"/>
              <a:t>28</a:t>
            </a:fld>
            <a:endParaRPr lang="es-E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195895-69C2-4342-9649-618921FD3030}" type="slidenum">
              <a:rPr lang="es-ES"/>
              <a:pPr eaLnBrk="1" hangingPunct="1"/>
              <a:t>29</a:t>
            </a:fld>
            <a:endParaRPr lang="es-E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8D76A5-643D-4B6F-A113-76E250C906B3}" type="slidenum">
              <a:rPr lang="es-ES"/>
              <a:pPr eaLnBrk="1" hangingPunct="1"/>
              <a:t>30</a:t>
            </a:fld>
            <a:endParaRPr lang="es-E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7F64C7-9950-464F-B5B5-4332E3605EB4}" type="slidenum">
              <a:rPr lang="es-ES"/>
              <a:pPr eaLnBrk="1" hangingPunct="1"/>
              <a:t>4</a:t>
            </a:fld>
            <a:endParaRPr lang="es-E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BDCF55-DE10-4486-9ACE-0990A6BC8E7E}" type="slidenum">
              <a:rPr lang="es-ES"/>
              <a:pPr eaLnBrk="1" hangingPunct="1"/>
              <a:t>31</a:t>
            </a:fld>
            <a:endParaRPr lang="es-E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F36785-4162-4FB7-9382-AEF5CCA54146}" type="slidenum">
              <a:rPr lang="es-ES"/>
              <a:pPr eaLnBrk="1" hangingPunct="1"/>
              <a:t>32</a:t>
            </a:fld>
            <a:endParaRPr lang="es-E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8F807D-369B-42FF-89A2-99B29B1D9A40}" type="slidenum">
              <a:rPr lang="es-ES"/>
              <a:pPr eaLnBrk="1" hangingPunct="1"/>
              <a:t>33</a:t>
            </a:fld>
            <a:endParaRPr lang="es-E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791A52-555D-4849-AE89-4F3ECF722C71}" type="slidenum">
              <a:rPr lang="es-ES"/>
              <a:pPr eaLnBrk="1" hangingPunct="1"/>
              <a:t>34</a:t>
            </a:fld>
            <a:endParaRPr lang="es-E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C654A5-7A85-49DC-83E8-897E56622BC3}" type="slidenum">
              <a:rPr lang="es-ES"/>
              <a:pPr eaLnBrk="1" hangingPunct="1"/>
              <a:t>35</a:t>
            </a:fld>
            <a:endParaRPr lang="es-E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0DC097-51E1-459C-858C-D88AB30D1536}" type="slidenum">
              <a:rPr lang="es-ES"/>
              <a:pPr eaLnBrk="1" hangingPunct="1"/>
              <a:t>36</a:t>
            </a:fld>
            <a:endParaRPr lang="es-E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435CE-D848-4CDA-B853-6211CE049E5B}" type="slidenum">
              <a:rPr lang="es-ES"/>
              <a:pPr eaLnBrk="1" hangingPunct="1"/>
              <a:t>37</a:t>
            </a:fld>
            <a:endParaRPr lang="es-E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04038B-1B28-4198-8BA6-165A3245C28E}" type="slidenum">
              <a:rPr lang="es-ES"/>
              <a:pPr eaLnBrk="1" hangingPunct="1"/>
              <a:t>5</a:t>
            </a:fld>
            <a:endParaRPr lang="es-E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29895E-72D1-407B-8ABC-FA4EE788A688}" type="slidenum">
              <a:rPr lang="es-ES"/>
              <a:pPr eaLnBrk="1" hangingPunct="1"/>
              <a:t>6</a:t>
            </a:fld>
            <a:endParaRPr 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49A391-41B6-4FC6-A831-4827F4F7514C}" type="slidenum">
              <a:rPr lang="es-ES"/>
              <a:pPr eaLnBrk="1" hangingPunct="1"/>
              <a:t>7</a:t>
            </a:fld>
            <a:endParaRPr lang="es-E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8CF880-A296-4108-8484-F914B719B213}" type="slidenum">
              <a:rPr lang="es-ES"/>
              <a:pPr eaLnBrk="1" hangingPunct="1"/>
              <a:t>8</a:t>
            </a:fld>
            <a:endParaRPr lang="es-E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CD0321-9D92-49AE-9E56-E02A5D2EE191}" type="slidenum">
              <a:rPr lang="es-ES"/>
              <a:pPr eaLnBrk="1" hangingPunct="1"/>
              <a:t>9</a:t>
            </a:fld>
            <a:endParaRPr lang="es-E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CD69CC-AC16-4706-A94E-9074351D71D9}" type="slidenum">
              <a:rPr lang="es-ES"/>
              <a:pPr eaLnBrk="1" hangingPunct="1"/>
              <a:t>10</a:t>
            </a:fld>
            <a:endParaRPr lang="es-E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D43ABA9-8DEC-49CF-85C3-5C5F38A062D8}" type="slidenum">
              <a:rPr lang="es-ES"/>
              <a:pPr>
                <a:defRPr/>
              </a:pPr>
              <a:t>‹Nº›</a:t>
            </a:fld>
            <a:endParaRPr lang="es-ES"/>
          </a:p>
        </p:txBody>
      </p:sp>
    </p:spTree>
    <p:extLst>
      <p:ext uri="{BB962C8B-B14F-4D97-AF65-F5344CB8AC3E}">
        <p14:creationId xmlns:p14="http://schemas.microsoft.com/office/powerpoint/2010/main" val="98382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B23B813-EA68-4C6F-9640-17078E7E3348}" type="slidenum">
              <a:rPr lang="es-ES"/>
              <a:pPr>
                <a:defRPr/>
              </a:pPr>
              <a:t>‹Nº›</a:t>
            </a:fld>
            <a:endParaRPr lang="es-ES"/>
          </a:p>
        </p:txBody>
      </p:sp>
    </p:spTree>
    <p:extLst>
      <p:ext uri="{BB962C8B-B14F-4D97-AF65-F5344CB8AC3E}">
        <p14:creationId xmlns:p14="http://schemas.microsoft.com/office/powerpoint/2010/main" val="6081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D18E6BB-114E-4D06-8B6B-E106E7F0F5DD}" type="slidenum">
              <a:rPr lang="es-ES"/>
              <a:pPr>
                <a:defRPr/>
              </a:pPr>
              <a:t>‹Nº›</a:t>
            </a:fld>
            <a:endParaRPr lang="es-ES"/>
          </a:p>
        </p:txBody>
      </p:sp>
    </p:spTree>
    <p:extLst>
      <p:ext uri="{BB962C8B-B14F-4D97-AF65-F5344CB8AC3E}">
        <p14:creationId xmlns:p14="http://schemas.microsoft.com/office/powerpoint/2010/main" val="166158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31D536C-3D24-4D74-A697-D985573ECA87}" type="slidenum">
              <a:rPr lang="es-ES"/>
              <a:pPr>
                <a:defRPr/>
              </a:pPr>
              <a:t>‹Nº›</a:t>
            </a:fld>
            <a:endParaRPr lang="es-ES"/>
          </a:p>
        </p:txBody>
      </p:sp>
    </p:spTree>
    <p:extLst>
      <p:ext uri="{BB962C8B-B14F-4D97-AF65-F5344CB8AC3E}">
        <p14:creationId xmlns:p14="http://schemas.microsoft.com/office/powerpoint/2010/main" val="409764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B071AB5-642F-438C-9B91-2FD2B17FFBDB}" type="slidenum">
              <a:rPr lang="es-ES"/>
              <a:pPr>
                <a:defRPr/>
              </a:pPr>
              <a:t>‹Nº›</a:t>
            </a:fld>
            <a:endParaRPr lang="es-ES"/>
          </a:p>
        </p:txBody>
      </p:sp>
    </p:spTree>
    <p:extLst>
      <p:ext uri="{BB962C8B-B14F-4D97-AF65-F5344CB8AC3E}">
        <p14:creationId xmlns:p14="http://schemas.microsoft.com/office/powerpoint/2010/main" val="30645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CF0BB40-3376-43AA-B2AD-EAC0526A7915}" type="slidenum">
              <a:rPr lang="es-ES"/>
              <a:pPr>
                <a:defRPr/>
              </a:pPr>
              <a:t>‹Nº›</a:t>
            </a:fld>
            <a:endParaRPr lang="es-ES"/>
          </a:p>
        </p:txBody>
      </p:sp>
    </p:spTree>
    <p:extLst>
      <p:ext uri="{BB962C8B-B14F-4D97-AF65-F5344CB8AC3E}">
        <p14:creationId xmlns:p14="http://schemas.microsoft.com/office/powerpoint/2010/main" val="13719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3B1776B-6070-42E6-AB79-E9DCD952184F}" type="slidenum">
              <a:rPr lang="es-ES"/>
              <a:pPr>
                <a:defRPr/>
              </a:pPr>
              <a:t>‹Nº›</a:t>
            </a:fld>
            <a:endParaRPr lang="es-ES"/>
          </a:p>
        </p:txBody>
      </p:sp>
    </p:spTree>
    <p:extLst>
      <p:ext uri="{BB962C8B-B14F-4D97-AF65-F5344CB8AC3E}">
        <p14:creationId xmlns:p14="http://schemas.microsoft.com/office/powerpoint/2010/main" val="258492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310864DF-387E-4B36-99F0-30CAB52A63C3}" type="slidenum">
              <a:rPr lang="es-ES"/>
              <a:pPr>
                <a:defRPr/>
              </a:pPr>
              <a:t>‹Nº›</a:t>
            </a:fld>
            <a:endParaRPr lang="es-ES"/>
          </a:p>
        </p:txBody>
      </p:sp>
    </p:spTree>
    <p:extLst>
      <p:ext uri="{BB962C8B-B14F-4D97-AF65-F5344CB8AC3E}">
        <p14:creationId xmlns:p14="http://schemas.microsoft.com/office/powerpoint/2010/main" val="388073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9CD7164-657F-4BA2-8009-93183E5FA536}" type="slidenum">
              <a:rPr lang="es-ES"/>
              <a:pPr>
                <a:defRPr/>
              </a:pPr>
              <a:t>‹Nº›</a:t>
            </a:fld>
            <a:endParaRPr lang="es-ES"/>
          </a:p>
        </p:txBody>
      </p:sp>
    </p:spTree>
    <p:extLst>
      <p:ext uri="{BB962C8B-B14F-4D97-AF65-F5344CB8AC3E}">
        <p14:creationId xmlns:p14="http://schemas.microsoft.com/office/powerpoint/2010/main" val="183542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A2A408F-6A91-4DCE-8DFA-A18246482CDA}" type="slidenum">
              <a:rPr lang="es-ES"/>
              <a:pPr>
                <a:defRPr/>
              </a:pPr>
              <a:t>‹Nº›</a:t>
            </a:fld>
            <a:endParaRPr lang="es-ES"/>
          </a:p>
        </p:txBody>
      </p:sp>
    </p:spTree>
    <p:extLst>
      <p:ext uri="{BB962C8B-B14F-4D97-AF65-F5344CB8AC3E}">
        <p14:creationId xmlns:p14="http://schemas.microsoft.com/office/powerpoint/2010/main" val="90374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BE64DAD-8D77-486A-9697-13D186AA1239}" type="slidenum">
              <a:rPr lang="es-ES"/>
              <a:pPr>
                <a:defRPr/>
              </a:pPr>
              <a:t>‹Nº›</a:t>
            </a:fld>
            <a:endParaRPr lang="es-ES"/>
          </a:p>
        </p:txBody>
      </p:sp>
    </p:spTree>
    <p:extLst>
      <p:ext uri="{BB962C8B-B14F-4D97-AF65-F5344CB8AC3E}">
        <p14:creationId xmlns:p14="http://schemas.microsoft.com/office/powerpoint/2010/main" val="125791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DDC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4033871-D74C-4DF1-A8C2-A4EE5D43448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Documents\ciclo, from Price y error antiguo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8058" y="4168509"/>
            <a:ext cx="3794655" cy="1517650"/>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 Box 5"/>
          <p:cNvSpPr txBox="1">
            <a:spLocks noChangeArrowheads="1"/>
          </p:cNvSpPr>
          <p:nvPr/>
        </p:nvSpPr>
        <p:spPr bwMode="auto">
          <a:xfrm>
            <a:off x="3956844" y="5199063"/>
            <a:ext cx="44719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dirty="0"/>
              <a:t>El </a:t>
            </a:r>
            <a:r>
              <a:rPr lang="es-ES" dirty="0" smtClean="0"/>
              <a:t>agua sube hasta grandes cavernas bajo las </a:t>
            </a:r>
            <a:r>
              <a:rPr lang="es-ES" dirty="0"/>
              <a:t>montañas (Kirchner, 1664)</a:t>
            </a:r>
          </a:p>
        </p:txBody>
      </p:sp>
      <p:pic>
        <p:nvPicPr>
          <p:cNvPr id="2050" name="Picture 4" descr="ciclo hidrologico al reves Kirchner 16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713" y="781842"/>
            <a:ext cx="4540250"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40241" y="2494344"/>
            <a:ext cx="345122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dirty="0"/>
              <a:t>El ciclo </a:t>
            </a:r>
            <a:r>
              <a:rPr lang="es-ES" dirty="0" smtClean="0"/>
              <a:t>hidrológico (arriba) se concibió durante siglos al </a:t>
            </a:r>
            <a:r>
              <a:rPr lang="es-ES" dirty="0"/>
              <a:t>revés: el agua se infiltra en el fondo del océano y sube hasta </a:t>
            </a:r>
            <a:r>
              <a:rPr lang="es-ES" dirty="0" smtClean="0"/>
              <a:t>las montañas</a:t>
            </a:r>
            <a:endParaRPr lang="es-ES" dirty="0"/>
          </a:p>
        </p:txBody>
      </p:sp>
      <p:pic>
        <p:nvPicPr>
          <p:cNvPr id="1026" name="Picture 2" descr="D:\Documents\ciclo, from Price y error antigu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74" y="578642"/>
            <a:ext cx="3794655" cy="18266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422400" y="804068"/>
            <a:ext cx="3000375"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a:solidFill>
                  <a:srgbClr val="800000"/>
                </a:solidFill>
              </a:rPr>
              <a:t>Escorrentía hipodérmica</a:t>
            </a:r>
          </a:p>
          <a:p>
            <a:pPr algn="ctr" eaLnBrk="1" hangingPunct="1">
              <a:spcBef>
                <a:spcPct val="50000"/>
              </a:spcBef>
            </a:pPr>
            <a:r>
              <a:rPr lang="es-ES">
                <a:solidFill>
                  <a:srgbClr val="800000"/>
                </a:solidFill>
              </a:rPr>
              <a:t>+</a:t>
            </a:r>
          </a:p>
          <a:p>
            <a:pPr algn="ctr" eaLnBrk="1" hangingPunct="1">
              <a:spcBef>
                <a:spcPct val="50000"/>
              </a:spcBef>
            </a:pPr>
            <a:r>
              <a:rPr lang="es-ES">
                <a:solidFill>
                  <a:srgbClr val="800000"/>
                </a:solidFill>
              </a:rPr>
              <a:t>Escorrentía superficial</a:t>
            </a:r>
          </a:p>
        </p:txBody>
      </p:sp>
      <p:sp>
        <p:nvSpPr>
          <p:cNvPr id="10243" name="Text Box 5"/>
          <p:cNvSpPr txBox="1">
            <a:spLocks noChangeArrowheads="1"/>
          </p:cNvSpPr>
          <p:nvPr/>
        </p:nvSpPr>
        <p:spPr bwMode="auto">
          <a:xfrm>
            <a:off x="1435100" y="2858293"/>
            <a:ext cx="30003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a:solidFill>
                  <a:srgbClr val="800000"/>
                </a:solidFill>
              </a:rPr>
              <a:t>Escorrentía subterránea</a:t>
            </a:r>
          </a:p>
          <a:p>
            <a:pPr algn="ctr" eaLnBrk="1" hangingPunct="1">
              <a:spcBef>
                <a:spcPct val="50000"/>
              </a:spcBef>
            </a:pPr>
            <a:r>
              <a:rPr lang="es-ES">
                <a:solidFill>
                  <a:srgbClr val="800000"/>
                </a:solidFill>
              </a:rPr>
              <a:t>+</a:t>
            </a:r>
          </a:p>
          <a:p>
            <a:pPr algn="ctr" eaLnBrk="1" hangingPunct="1">
              <a:spcBef>
                <a:spcPct val="50000"/>
              </a:spcBef>
            </a:pPr>
            <a:r>
              <a:rPr lang="es-ES">
                <a:solidFill>
                  <a:srgbClr val="800000"/>
                </a:solidFill>
              </a:rPr>
              <a:t>Escorrentía superficial diferida</a:t>
            </a:r>
          </a:p>
        </p:txBody>
      </p:sp>
      <p:sp>
        <p:nvSpPr>
          <p:cNvPr id="10244" name="Text Box 6"/>
          <p:cNvSpPr txBox="1">
            <a:spLocks noChangeArrowheads="1"/>
          </p:cNvSpPr>
          <p:nvPr/>
        </p:nvSpPr>
        <p:spPr bwMode="auto">
          <a:xfrm>
            <a:off x="4884738" y="1167606"/>
            <a:ext cx="896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a:solidFill>
                  <a:srgbClr val="800000"/>
                </a:solidFill>
              </a:rPr>
              <a:t>=</a:t>
            </a:r>
          </a:p>
        </p:txBody>
      </p:sp>
      <p:sp>
        <p:nvSpPr>
          <p:cNvPr id="10245" name="Text Box 7"/>
          <p:cNvSpPr txBox="1">
            <a:spLocks noChangeArrowheads="1"/>
          </p:cNvSpPr>
          <p:nvPr/>
        </p:nvSpPr>
        <p:spPr bwMode="auto">
          <a:xfrm>
            <a:off x="4940300" y="3275806"/>
            <a:ext cx="896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a:solidFill>
                  <a:srgbClr val="800000"/>
                </a:solidFill>
              </a:rPr>
              <a:t>=</a:t>
            </a:r>
          </a:p>
        </p:txBody>
      </p:sp>
      <p:sp>
        <p:nvSpPr>
          <p:cNvPr id="10246" name="AutoShape 8"/>
          <p:cNvSpPr>
            <a:spLocks/>
          </p:cNvSpPr>
          <p:nvPr/>
        </p:nvSpPr>
        <p:spPr bwMode="auto">
          <a:xfrm>
            <a:off x="4422775" y="804068"/>
            <a:ext cx="293688" cy="1206500"/>
          </a:xfrm>
          <a:prstGeom prst="rightBrace">
            <a:avLst>
              <a:gd name="adj1" fmla="val 34234"/>
              <a:gd name="adj2" fmla="val 50000"/>
            </a:avLst>
          </a:prstGeom>
          <a:noFill/>
          <a:ln w="19050">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47" name="AutoShape 9"/>
          <p:cNvSpPr>
            <a:spLocks/>
          </p:cNvSpPr>
          <p:nvPr/>
        </p:nvSpPr>
        <p:spPr bwMode="auto">
          <a:xfrm>
            <a:off x="4487863" y="2937668"/>
            <a:ext cx="293687" cy="1206500"/>
          </a:xfrm>
          <a:prstGeom prst="rightBrace">
            <a:avLst>
              <a:gd name="adj1" fmla="val 34234"/>
              <a:gd name="adj2" fmla="val 50000"/>
            </a:avLst>
          </a:prstGeom>
          <a:noFill/>
          <a:ln w="19050">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48" name="Text Box 10"/>
          <p:cNvSpPr txBox="1">
            <a:spLocks noChangeArrowheads="1"/>
          </p:cNvSpPr>
          <p:nvPr/>
        </p:nvSpPr>
        <p:spPr bwMode="auto">
          <a:xfrm>
            <a:off x="4932363" y="1224756"/>
            <a:ext cx="30003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a:solidFill>
                  <a:srgbClr val="800000"/>
                </a:solidFill>
              </a:rPr>
              <a:t>Escorrentía </a:t>
            </a:r>
            <a:r>
              <a:rPr lang="es-ES" b="1">
                <a:solidFill>
                  <a:srgbClr val="800000"/>
                </a:solidFill>
              </a:rPr>
              <a:t>directa</a:t>
            </a:r>
          </a:p>
          <a:p>
            <a:pPr algn="r" eaLnBrk="1" hangingPunct="1">
              <a:spcBef>
                <a:spcPct val="50000"/>
              </a:spcBef>
            </a:pPr>
            <a:r>
              <a:rPr lang="es-ES" sz="1600" i="1">
                <a:solidFill>
                  <a:srgbClr val="800000"/>
                </a:solidFill>
              </a:rPr>
              <a:t>(Runoff)</a:t>
            </a:r>
          </a:p>
        </p:txBody>
      </p:sp>
      <p:sp>
        <p:nvSpPr>
          <p:cNvPr id="10249" name="Text Box 11"/>
          <p:cNvSpPr txBox="1">
            <a:spLocks noChangeArrowheads="1"/>
          </p:cNvSpPr>
          <p:nvPr/>
        </p:nvSpPr>
        <p:spPr bwMode="auto">
          <a:xfrm>
            <a:off x="5005388" y="3325018"/>
            <a:ext cx="3000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a:solidFill>
                  <a:srgbClr val="800000"/>
                </a:solidFill>
              </a:rPr>
              <a:t>Escorrentía </a:t>
            </a:r>
            <a:r>
              <a:rPr lang="es-ES" b="1">
                <a:solidFill>
                  <a:srgbClr val="800000"/>
                </a:solidFill>
              </a:rPr>
              <a:t>básica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alidas agua sub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88" y="1169988"/>
            <a:ext cx="8175625"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827088" y="5157788"/>
            <a:ext cx="7416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La escorrentía subterránea también puede retornar al ciclo por manantiales, vegetación de raíces largas, rezumes o vegetación en laderas o extraída por captaciones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co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00175"/>
            <a:ext cx="84915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lujo hacia el valle U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438" y="206375"/>
            <a:ext cx="8807450"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827088" y="5815013"/>
            <a:ext cx="741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El flujo subterráneo puede ser de metros o kilómetros y con duración de días a milenios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fluente influ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885825"/>
            <a:ext cx="9153526"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339725" y="4314825"/>
            <a:ext cx="3873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No siempre el flujo subterráneo es hacia el río, en ocasiones es a la inversa: desde el río hacia el terreno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acuifero r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74763"/>
            <a:ext cx="49053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descr="hidrog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914400"/>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4"/>
          <p:cNvSpPr txBox="1">
            <a:spLocks noChangeArrowheads="1"/>
          </p:cNvSpPr>
          <p:nvPr/>
        </p:nvSpPr>
        <p:spPr bwMode="auto">
          <a:xfrm>
            <a:off x="1079500" y="4949214"/>
            <a:ext cx="746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a:solidFill>
                  <a:schemeClr val="accent2"/>
                </a:solidFill>
                <a:latin typeface="Microsoft Sans Serif" pitchFamily="34" charset="0"/>
                <a:cs typeface="Times New Roman" pitchFamily="18" charset="0"/>
              </a:rPr>
              <a:t>No está lloviendo, el caudal del río se genera exclusivamente por la escorrentía subterránea </a:t>
            </a:r>
            <a:br>
              <a:rPr lang="es-ES" sz="2400">
                <a:solidFill>
                  <a:schemeClr val="accent2"/>
                </a:solidFill>
                <a:latin typeface="Microsoft Sans Serif" pitchFamily="34" charset="0"/>
                <a:cs typeface="Times New Roman" pitchFamily="18" charset="0"/>
              </a:rPr>
            </a:br>
            <a:r>
              <a:rPr lang="es-ES" sz="2400">
                <a:solidFill>
                  <a:schemeClr val="accent2"/>
                </a:solidFill>
                <a:latin typeface="Microsoft Sans Serif" pitchFamily="34" charset="0"/>
                <a:cs typeface="Times New Roman" pitchFamily="18" charset="0"/>
              </a:rPr>
              <a:t>(río efluente o ganador)</a:t>
            </a:r>
          </a:p>
        </p:txBody>
      </p:sp>
      <p:pic>
        <p:nvPicPr>
          <p:cNvPr id="2" name="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75" y="102108"/>
            <a:ext cx="3075432" cy="1624584"/>
          </a:xfrm>
          <a:prstGeom prst="rect">
            <a:avLst/>
          </a:prstGeom>
        </p:spPr>
      </p:pic>
      <p:sp>
        <p:nvSpPr>
          <p:cNvPr id="3" name="2 CuadroTexto"/>
          <p:cNvSpPr txBox="1"/>
          <p:nvPr/>
        </p:nvSpPr>
        <p:spPr>
          <a:xfrm>
            <a:off x="7558389" y="837941"/>
            <a:ext cx="1423686" cy="369332"/>
          </a:xfrm>
          <a:prstGeom prst="rect">
            <a:avLst/>
          </a:prstGeom>
          <a:noFill/>
        </p:spPr>
        <p:txBody>
          <a:bodyPr wrap="square" rtlCol="0">
            <a:spAutoFit/>
          </a:bodyPr>
          <a:lstStyle/>
          <a:p>
            <a:r>
              <a:rPr lang="es-ES" dirty="0" err="1" smtClean="0">
                <a:solidFill>
                  <a:srgbClr val="2116FE"/>
                </a:solidFill>
              </a:rPr>
              <a:t>Hietograma</a:t>
            </a:r>
            <a:endParaRPr lang="es-ES" dirty="0">
              <a:solidFill>
                <a:srgbClr val="2116FE"/>
              </a:solidFill>
            </a:endParaRPr>
          </a:p>
        </p:txBody>
      </p:sp>
      <p:sp>
        <p:nvSpPr>
          <p:cNvPr id="8" name="7 CuadroTexto"/>
          <p:cNvSpPr txBox="1"/>
          <p:nvPr/>
        </p:nvSpPr>
        <p:spPr>
          <a:xfrm>
            <a:off x="7558389" y="2480230"/>
            <a:ext cx="1423686" cy="369332"/>
          </a:xfrm>
          <a:prstGeom prst="rect">
            <a:avLst/>
          </a:prstGeom>
          <a:noFill/>
        </p:spPr>
        <p:txBody>
          <a:bodyPr wrap="square" rtlCol="0">
            <a:spAutoFit/>
          </a:bodyPr>
          <a:lstStyle/>
          <a:p>
            <a:r>
              <a:rPr lang="es-ES" dirty="0" err="1" smtClean="0">
                <a:solidFill>
                  <a:srgbClr val="2116FE"/>
                </a:solidFill>
              </a:rPr>
              <a:t>Hidrograma</a:t>
            </a:r>
            <a:endParaRPr lang="es-ES" dirty="0">
              <a:solidFill>
                <a:srgbClr val="2116F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73731"/>
                                        </p:tgtEl>
                                        <p:attrNameLst>
                                          <p:attrName>style.visibility</p:attrName>
                                        </p:attrNameLst>
                                      </p:cBhvr>
                                      <p:to>
                                        <p:strVal val="visible"/>
                                      </p:to>
                                    </p:set>
                                    <p:anim calcmode="lin" valueType="num">
                                      <p:cBhvr additive="base">
                                        <p:cTn id="11" dur="500" fill="hold"/>
                                        <p:tgtEl>
                                          <p:spTgt spid="73731"/>
                                        </p:tgtEl>
                                        <p:attrNameLst>
                                          <p:attrName>ppt_x</p:attrName>
                                        </p:attrNameLst>
                                      </p:cBhvr>
                                      <p:tavLst>
                                        <p:tav tm="0">
                                          <p:val>
                                            <p:strVal val="#ppt_x"/>
                                          </p:val>
                                        </p:tav>
                                        <p:tav tm="100000">
                                          <p:val>
                                            <p:strVal val="#ppt_x"/>
                                          </p:val>
                                        </p:tav>
                                      </p:tavLst>
                                    </p:anim>
                                    <p:anim calcmode="lin" valueType="num">
                                      <p:cBhvr additive="base">
                                        <p:cTn id="12" dur="500" fill="hold"/>
                                        <p:tgtEl>
                                          <p:spTgt spid="737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3732"/>
                                        </p:tgtEl>
                                        <p:attrNameLst>
                                          <p:attrName>style.visibility</p:attrName>
                                        </p:attrNameLst>
                                      </p:cBhvr>
                                      <p:to>
                                        <p:strVal val="visible"/>
                                      </p:to>
                                    </p:set>
                                    <p:anim calcmode="lin" valueType="num">
                                      <p:cBhvr additive="base">
                                        <p:cTn id="15" dur="500" fill="hold"/>
                                        <p:tgtEl>
                                          <p:spTgt spid="73732"/>
                                        </p:tgtEl>
                                        <p:attrNameLst>
                                          <p:attrName>ppt_x</p:attrName>
                                        </p:attrNameLst>
                                      </p:cBhvr>
                                      <p:tavLst>
                                        <p:tav tm="0">
                                          <p:val>
                                            <p:strVal val="#ppt_x"/>
                                          </p:val>
                                        </p:tav>
                                        <p:tav tm="100000">
                                          <p:val>
                                            <p:strVal val="#ppt_x"/>
                                          </p:val>
                                        </p:tav>
                                      </p:tavLst>
                                    </p:anim>
                                    <p:anim calcmode="lin" valueType="num">
                                      <p:cBhvr additive="base">
                                        <p:cTn id="16" dur="500" fill="hold"/>
                                        <p:tgtEl>
                                          <p:spTgt spid="7373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idro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0" y="914400"/>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acuifero ri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274763"/>
            <a:ext cx="49053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p:cNvSpPr txBox="1">
            <a:spLocks noChangeArrowheads="1"/>
          </p:cNvSpPr>
          <p:nvPr/>
        </p:nvSpPr>
        <p:spPr bwMode="auto">
          <a:xfrm>
            <a:off x="1079500" y="5037138"/>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a:solidFill>
                  <a:schemeClr val="accent2"/>
                </a:solidFill>
                <a:latin typeface="Microsoft Sans Serif" pitchFamily="34" charset="0"/>
                <a:cs typeface="Times New Roman" pitchFamily="18" charset="0"/>
              </a:rPr>
              <a:t>Sigue sin llover, la superficie freática desciende poco a poco: eso hace que el caudal vaya disminuyendo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idro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0" y="914400"/>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acuifero rio3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274763"/>
            <a:ext cx="492283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1079500" y="5037138"/>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a:solidFill>
                  <a:schemeClr val="accent2"/>
                </a:solidFill>
                <a:latin typeface="Microsoft Sans Serif" pitchFamily="34" charset="0"/>
                <a:cs typeface="Times New Roman" pitchFamily="18" charset="0"/>
              </a:rPr>
              <a:t>Sigue sin llover, la superficie freática sigue bajando, el caudal sigue disminuyendo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cuifero rio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73175"/>
            <a:ext cx="4919663"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hidrog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912813"/>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1079500" y="5037138"/>
            <a:ext cx="746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a:solidFill>
                  <a:schemeClr val="accent2"/>
                </a:solidFill>
                <a:latin typeface="Microsoft Sans Serif" pitchFamily="34" charset="0"/>
                <a:cs typeface="Times New Roman" pitchFamily="18" charset="0"/>
              </a:rPr>
              <a:t>Comienzan las precipitaciones. El caudal comienza a subir, pero la parte aportada por la escorrentía subterránea sigue descendiendo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cuifero rio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74763"/>
            <a:ext cx="491966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hidrog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914400"/>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1079500" y="5037138"/>
            <a:ext cx="7467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dirty="0">
                <a:solidFill>
                  <a:schemeClr val="accent2"/>
                </a:solidFill>
                <a:latin typeface="Microsoft Sans Serif" pitchFamily="34" charset="0"/>
                <a:cs typeface="Times New Roman" pitchFamily="18" charset="0"/>
              </a:rPr>
              <a:t>Cesa la precipitación, el caudal alcanza el máximo (llegan las precipitaciones </a:t>
            </a:r>
            <a:r>
              <a:rPr lang="es-ES" sz="2400" dirty="0" smtClean="0">
                <a:solidFill>
                  <a:schemeClr val="accent2"/>
                </a:solidFill>
                <a:latin typeface="Microsoft Sans Serif" pitchFamily="34" charset="0"/>
                <a:cs typeface="Times New Roman" pitchFamily="18" charset="0"/>
              </a:rPr>
              <a:t>que cayeron en </a:t>
            </a:r>
            <a:r>
              <a:rPr lang="es-ES" sz="2400" dirty="0">
                <a:solidFill>
                  <a:schemeClr val="accent2"/>
                </a:solidFill>
                <a:latin typeface="Microsoft Sans Serif" pitchFamily="34" charset="0"/>
                <a:cs typeface="Times New Roman" pitchFamily="18" charset="0"/>
              </a:rPr>
              <a:t>las partes más alejadas de la cuenca) pero la aportación subterránea sigue disminuyendo</a:t>
            </a:r>
          </a:p>
        </p:txBody>
      </p:sp>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75" y="102108"/>
            <a:ext cx="3075432" cy="162458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7933" y="482600"/>
            <a:ext cx="8271934" cy="5016758"/>
          </a:xfrm>
          <a:prstGeom prst="rect">
            <a:avLst/>
          </a:prstGeom>
          <a:noFill/>
        </p:spPr>
        <p:txBody>
          <a:bodyPr wrap="square" rtlCol="0">
            <a:spAutoFit/>
          </a:bodyPr>
          <a:lstStyle/>
          <a:p>
            <a:r>
              <a:rPr lang="es-ES_tradnl" sz="2000" dirty="0">
                <a:solidFill>
                  <a:srgbClr val="663300"/>
                </a:solidFill>
              </a:rPr>
              <a:t>DESCARTES </a:t>
            </a:r>
            <a:r>
              <a:rPr lang="es-ES_tradnl" sz="2000" dirty="0" smtClean="0">
                <a:solidFill>
                  <a:srgbClr val="663300"/>
                </a:solidFill>
              </a:rPr>
              <a:t>,</a:t>
            </a:r>
            <a:r>
              <a:rPr lang="es-ES_tradnl" sz="2000" i="1" dirty="0" smtClean="0">
                <a:solidFill>
                  <a:srgbClr val="663300"/>
                </a:solidFill>
              </a:rPr>
              <a:t>"</a:t>
            </a:r>
            <a:r>
              <a:rPr lang="es-ES_tradnl" sz="2000" i="1" dirty="0">
                <a:solidFill>
                  <a:srgbClr val="663300"/>
                </a:solidFill>
              </a:rPr>
              <a:t>Principios de la Filosofía"</a:t>
            </a:r>
            <a:r>
              <a:rPr lang="es-ES_tradnl" sz="2000" dirty="0">
                <a:solidFill>
                  <a:srgbClr val="663300"/>
                </a:solidFill>
              </a:rPr>
              <a:t>, </a:t>
            </a:r>
            <a:r>
              <a:rPr lang="es-ES_tradnl" sz="2000" dirty="0" smtClean="0">
                <a:solidFill>
                  <a:srgbClr val="663300"/>
                </a:solidFill>
              </a:rPr>
              <a:t>1644 :</a:t>
            </a:r>
          </a:p>
          <a:p>
            <a:r>
              <a:rPr lang="es-ES_tradnl" sz="2000" dirty="0" smtClean="0">
                <a:solidFill>
                  <a:srgbClr val="663300"/>
                </a:solidFill>
              </a:rPr>
              <a:t> </a:t>
            </a:r>
            <a:endParaRPr lang="es-ES" sz="2000" dirty="0">
              <a:solidFill>
                <a:srgbClr val="663300"/>
              </a:solidFill>
            </a:endParaRPr>
          </a:p>
          <a:p>
            <a:r>
              <a:rPr lang="es-ES" sz="2000" dirty="0">
                <a:solidFill>
                  <a:srgbClr val="663300"/>
                </a:solidFill>
              </a:rPr>
              <a:t>"Hay grandes cavidades llenas de agua por debajo de las montañas, donde el calor producido por la luz del sol eleva continuamente vapores, los </a:t>
            </a:r>
            <a:r>
              <a:rPr lang="es-ES" sz="2000" dirty="0" smtClean="0">
                <a:solidFill>
                  <a:srgbClr val="663300"/>
                </a:solidFill>
              </a:rPr>
              <a:t>cuales […] escapan </a:t>
            </a:r>
            <a:r>
              <a:rPr lang="es-ES" sz="2000" dirty="0">
                <a:solidFill>
                  <a:srgbClr val="663300"/>
                </a:solidFill>
              </a:rPr>
              <a:t>a través de los poros de la tierra y llegan hasta las más altas llanuras y montañas, se reagrupan en el interior de las fisuras que existen en la proximidad de su superficie, las rellenan y, cuando son recortadas por el terreno, originan los manantiales, los cuales discurren valle abajo, se reagrupan, forman los ríos y llegan hasta el mar. </a:t>
            </a:r>
            <a:endParaRPr lang="es-ES" sz="2000" dirty="0" smtClean="0">
              <a:solidFill>
                <a:srgbClr val="663300"/>
              </a:solidFill>
            </a:endParaRPr>
          </a:p>
          <a:p>
            <a:r>
              <a:rPr lang="es-ES" sz="2000" dirty="0" smtClean="0">
                <a:solidFill>
                  <a:srgbClr val="663300"/>
                </a:solidFill>
              </a:rPr>
              <a:t>Ahora </a:t>
            </a:r>
            <a:r>
              <a:rPr lang="es-ES" sz="2000" dirty="0">
                <a:solidFill>
                  <a:srgbClr val="663300"/>
                </a:solidFill>
              </a:rPr>
              <a:t>bien, a pesar de que por este procedimiento salga continuamente mucha agua de esas cavidades que existen por debajo de las montañas, nunca llegan a vaciarse; ello es debido a que existen numerosos conductos por los que el agua del mar llega hasta esas cavernas en la misma proporción que de ellas sale en dirección a los manantiales" </a:t>
            </a:r>
          </a:p>
        </p:txBody>
      </p:sp>
    </p:spTree>
    <p:extLst>
      <p:ext uri="{BB962C8B-B14F-4D97-AF65-F5344CB8AC3E}">
        <p14:creationId xmlns:p14="http://schemas.microsoft.com/office/powerpoint/2010/main" val="107977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cuifero rio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74763"/>
            <a:ext cx="491966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hidrog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914400"/>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1079500" y="5037138"/>
            <a:ext cx="7467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a:solidFill>
                  <a:schemeClr val="accent2"/>
                </a:solidFill>
                <a:latin typeface="Microsoft Sans Serif" pitchFamily="34" charset="0"/>
                <a:cs typeface="Times New Roman" pitchFamily="18" charset="0"/>
              </a:rPr>
              <a:t>La escorrentía superficial comienza a disminuir.</a:t>
            </a:r>
            <a:br>
              <a:rPr lang="es-ES" sz="2400">
                <a:solidFill>
                  <a:schemeClr val="accent2"/>
                </a:solidFill>
                <a:latin typeface="Microsoft Sans Serif" pitchFamily="34" charset="0"/>
                <a:cs typeface="Times New Roman" pitchFamily="18" charset="0"/>
              </a:rPr>
            </a:br>
            <a:r>
              <a:rPr lang="es-ES" sz="2400">
                <a:solidFill>
                  <a:schemeClr val="accent2"/>
                </a:solidFill>
                <a:latin typeface="Microsoft Sans Serif" pitchFamily="34" charset="0"/>
                <a:cs typeface="Times New Roman" pitchFamily="18" charset="0"/>
              </a:rPr>
              <a:t>La superficie freática comienza a recuperarse (por infiltración de parte de la lluvia anterior): la aportación subterránea aumenta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cuifero rio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74763"/>
            <a:ext cx="491966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1079500" y="5037138"/>
            <a:ext cx="746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dirty="0">
                <a:solidFill>
                  <a:schemeClr val="accent2"/>
                </a:solidFill>
                <a:latin typeface="Microsoft Sans Serif" pitchFamily="34" charset="0"/>
                <a:cs typeface="Times New Roman" pitchFamily="18" charset="0"/>
              </a:rPr>
              <a:t>La escorrentía superficial se agota (tiempo concentración), pero la escorrentía subterránea sigue aumentando</a:t>
            </a:r>
          </a:p>
        </p:txBody>
      </p:sp>
      <p:pic>
        <p:nvPicPr>
          <p:cNvPr id="20484" name="Picture 4" descr="hidrog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912813"/>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079500" y="5037138"/>
            <a:ext cx="746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a:solidFill>
                  <a:schemeClr val="accent2"/>
                </a:solidFill>
                <a:latin typeface="Microsoft Sans Serif" pitchFamily="34" charset="0"/>
                <a:cs typeface="Times New Roman" pitchFamily="18" charset="0"/>
              </a:rPr>
              <a:t>Como en las primeras imágenes, todo el caudal es debido a la escorrentía subterránea, que comienza a disminuir</a:t>
            </a:r>
          </a:p>
        </p:txBody>
      </p:sp>
      <p:pic>
        <p:nvPicPr>
          <p:cNvPr id="21507" name="Picture 3" descr="acuifero rio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73175"/>
            <a:ext cx="492283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hidrog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912813"/>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cuifero rio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74763"/>
            <a:ext cx="49276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1079500" y="5037138"/>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a:solidFill>
                  <a:schemeClr val="accent2"/>
                </a:solidFill>
                <a:latin typeface="Microsoft Sans Serif" pitchFamily="34" charset="0"/>
                <a:cs typeface="Times New Roman" pitchFamily="18" charset="0"/>
              </a:rPr>
              <a:t>La superficie freática sigue descendiendo, el flujo base disminuye</a:t>
            </a:r>
          </a:p>
        </p:txBody>
      </p:sp>
      <p:pic>
        <p:nvPicPr>
          <p:cNvPr id="22532" name="Picture 4" descr="hidrog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912813"/>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acuifero rio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74763"/>
            <a:ext cx="49276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irar SE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0" y="914400"/>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acuifero 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274763"/>
            <a:ext cx="492283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1079500" y="5037138"/>
            <a:ext cx="746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dirty="0">
                <a:solidFill>
                  <a:schemeClr val="accent2"/>
                </a:solidFill>
                <a:latin typeface="Microsoft Sans Serif" pitchFamily="34" charset="0"/>
                <a:cs typeface="Times New Roman" pitchFamily="18" charset="0"/>
              </a:rPr>
              <a:t>Si la superficie freática llega a la horizontal (no hay gradiente que genere el flujo), la aportación subterránea se hace cero, el río se seca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079500" y="5037138"/>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a:solidFill>
                  <a:schemeClr val="accent2"/>
                </a:solidFill>
                <a:latin typeface="Microsoft Sans Serif" pitchFamily="34" charset="0"/>
                <a:cs typeface="Times New Roman" pitchFamily="18" charset="0"/>
              </a:rPr>
              <a:t>Las extracciones pueden provocar el descenso de la superficie freática por debajo del nivel del río</a:t>
            </a:r>
          </a:p>
        </p:txBody>
      </p:sp>
      <p:pic>
        <p:nvPicPr>
          <p:cNvPr id="24579" name="Picture 3" descr="acuifero rio 10 yme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73175"/>
            <a:ext cx="492283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hidrog SECO desplazado a iz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912813"/>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nfluen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74763"/>
            <a:ext cx="491966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hidrog  SIN FLUJO 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914400"/>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1079500" y="5037138"/>
            <a:ext cx="7467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dirty="0" smtClean="0">
                <a:solidFill>
                  <a:schemeClr val="accent2"/>
                </a:solidFill>
                <a:latin typeface="Microsoft Sans Serif" pitchFamily="34" charset="0"/>
                <a:cs typeface="Times New Roman" pitchFamily="18" charset="0"/>
              </a:rPr>
              <a:t>Si ahora se </a:t>
            </a:r>
            <a:r>
              <a:rPr lang="es-ES" sz="2400" dirty="0">
                <a:solidFill>
                  <a:schemeClr val="accent2"/>
                </a:solidFill>
                <a:latin typeface="Microsoft Sans Serif" pitchFamily="34" charset="0"/>
                <a:cs typeface="Times New Roman" pitchFamily="18" charset="0"/>
              </a:rPr>
              <a:t>producen precipitaciones, el caudal es debido solamente a la escorrentía superficial, que en parte se infiltra (río influente o perdedor)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nfluent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74763"/>
            <a:ext cx="491966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hidrog  SIN FLUJO 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914400"/>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1079500" y="5037138"/>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a:solidFill>
                  <a:schemeClr val="accent2"/>
                </a:solidFill>
                <a:latin typeface="Microsoft Sans Serif" pitchFamily="34" charset="0"/>
                <a:cs typeface="Times New Roman" pitchFamily="18" charset="0"/>
              </a:rPr>
              <a:t>Es probable este otro esquema: río influente sin conexión hidráulica con el acuífero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idrog vacio to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0" y="914400"/>
            <a:ext cx="35845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1079500" y="5037138"/>
            <a:ext cx="7467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dirty="0">
                <a:solidFill>
                  <a:schemeClr val="accent2"/>
                </a:solidFill>
                <a:latin typeface="Microsoft Sans Serif" pitchFamily="34" charset="0"/>
                <a:cs typeface="Times New Roman" pitchFamily="18" charset="0"/>
              </a:rPr>
              <a:t>Cuando cesan las precipitaciones el cauce se seca y la superficie freática sigue </a:t>
            </a:r>
            <a:r>
              <a:rPr lang="es-ES" sz="2400">
                <a:solidFill>
                  <a:schemeClr val="accent2"/>
                </a:solidFill>
                <a:latin typeface="Microsoft Sans Serif" pitchFamily="34" charset="0"/>
                <a:cs typeface="Times New Roman" pitchFamily="18" charset="0"/>
              </a:rPr>
              <a:t>descendiendo </a:t>
            </a:r>
            <a:r>
              <a:rPr lang="es-ES" sz="2400" smtClean="0">
                <a:solidFill>
                  <a:schemeClr val="accent2"/>
                </a:solidFill>
                <a:latin typeface="Microsoft Sans Serif" pitchFamily="34" charset="0"/>
                <a:cs typeface="Times New Roman" pitchFamily="18" charset="0"/>
              </a:rPr>
              <a:t>debido a las </a:t>
            </a:r>
            <a:r>
              <a:rPr lang="es-ES" sz="2400" dirty="0">
                <a:solidFill>
                  <a:schemeClr val="accent2"/>
                </a:solidFill>
                <a:latin typeface="Microsoft Sans Serif" pitchFamily="34" charset="0"/>
                <a:cs typeface="Times New Roman" pitchFamily="18" charset="0"/>
              </a:rPr>
              <a:t>extracciones</a:t>
            </a:r>
          </a:p>
        </p:txBody>
      </p:sp>
      <p:pic>
        <p:nvPicPr>
          <p:cNvPr id="27652" name="Picture 4" descr="tir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273175"/>
            <a:ext cx="498475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auce seco trabanc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396413" cy="703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ydro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76200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duero, franja s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50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900113" y="987425"/>
            <a:ext cx="7056437"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000" b="1">
                <a:solidFill>
                  <a:srgbClr val="800000"/>
                </a:solidFill>
              </a:rPr>
              <a:t>Cualquier balance</a:t>
            </a:r>
            <a:r>
              <a:rPr lang="es-ES">
                <a:solidFill>
                  <a:srgbClr val="800000"/>
                </a:solidFill>
              </a:rPr>
              <a:t>:   </a:t>
            </a:r>
          </a:p>
          <a:p>
            <a:pPr eaLnBrk="1" hangingPunct="1">
              <a:spcBef>
                <a:spcPct val="50000"/>
              </a:spcBef>
            </a:pPr>
            <a:r>
              <a:rPr lang="es-ES">
                <a:solidFill>
                  <a:srgbClr val="800000"/>
                </a:solidFill>
              </a:rPr>
              <a:t>	 </a:t>
            </a:r>
            <a:r>
              <a:rPr lang="es-ES" sz="2000">
                <a:solidFill>
                  <a:srgbClr val="800000"/>
                </a:solidFill>
                <a:latin typeface="Symbol" pitchFamily="18" charset="2"/>
              </a:rPr>
              <a:t>S</a:t>
            </a:r>
            <a:r>
              <a:rPr lang="es-ES">
                <a:solidFill>
                  <a:srgbClr val="800000"/>
                </a:solidFill>
              </a:rPr>
              <a:t> Entradas = </a:t>
            </a:r>
            <a:r>
              <a:rPr lang="es-ES" sz="2000">
                <a:solidFill>
                  <a:srgbClr val="800000"/>
                </a:solidFill>
                <a:latin typeface="Symbol" pitchFamily="18" charset="2"/>
              </a:rPr>
              <a:t>S</a:t>
            </a:r>
            <a:r>
              <a:rPr lang="es-ES">
                <a:solidFill>
                  <a:srgbClr val="800000"/>
                </a:solidFill>
              </a:rPr>
              <a:t> Salidas </a:t>
            </a:r>
            <a:r>
              <a:rPr lang="es-ES" u="sng">
                <a:solidFill>
                  <a:srgbClr val="800000"/>
                </a:solidFill>
              </a:rPr>
              <a:t>+</a:t>
            </a:r>
            <a:r>
              <a:rPr lang="es-ES">
                <a:solidFill>
                  <a:srgbClr val="800000"/>
                </a:solidFill>
              </a:rPr>
              <a:t> </a:t>
            </a:r>
            <a:r>
              <a:rPr lang="es-ES">
                <a:solidFill>
                  <a:srgbClr val="800000"/>
                </a:solidFill>
                <a:latin typeface="Symbol" pitchFamily="18" charset="2"/>
              </a:rPr>
              <a:t>D</a:t>
            </a:r>
            <a:r>
              <a:rPr lang="es-ES">
                <a:solidFill>
                  <a:srgbClr val="800000"/>
                </a:solidFill>
              </a:rPr>
              <a:t> Almacenamiento </a:t>
            </a:r>
          </a:p>
          <a:p>
            <a:pPr eaLnBrk="1" hangingPunct="1">
              <a:spcBef>
                <a:spcPct val="50000"/>
              </a:spcBef>
            </a:pPr>
            <a:r>
              <a:rPr lang="es-ES" sz="2000" b="1">
                <a:solidFill>
                  <a:srgbClr val="800000"/>
                </a:solidFill>
              </a:rPr>
              <a:t>Balance hídrico en una cuenca</a:t>
            </a:r>
            <a:r>
              <a:rPr lang="es-ES" sz="2000">
                <a:solidFill>
                  <a:srgbClr val="800000"/>
                </a:solidFill>
              </a:rPr>
              <a:t>: </a:t>
            </a:r>
          </a:p>
          <a:p>
            <a:pPr eaLnBrk="1" hangingPunct="1">
              <a:spcBef>
                <a:spcPct val="50000"/>
              </a:spcBef>
            </a:pPr>
            <a:r>
              <a:rPr lang="es-ES">
                <a:solidFill>
                  <a:srgbClr val="2116FE"/>
                </a:solidFill>
              </a:rPr>
              <a:t>Precipitaciones</a:t>
            </a:r>
            <a:r>
              <a:rPr lang="es-ES">
                <a:solidFill>
                  <a:srgbClr val="800000"/>
                </a:solidFill>
              </a:rPr>
              <a:t> = ET + Escorrentía </a:t>
            </a:r>
            <a:r>
              <a:rPr lang="es-ES" u="sng">
                <a:solidFill>
                  <a:srgbClr val="800000"/>
                </a:solidFill>
              </a:rPr>
              <a:t>+</a:t>
            </a:r>
            <a:r>
              <a:rPr lang="es-ES">
                <a:solidFill>
                  <a:srgbClr val="800000"/>
                </a:solidFill>
              </a:rPr>
              <a:t> </a:t>
            </a:r>
            <a:r>
              <a:rPr lang="es-ES">
                <a:solidFill>
                  <a:srgbClr val="800000"/>
                </a:solidFill>
                <a:latin typeface="Symbol" pitchFamily="18" charset="2"/>
              </a:rPr>
              <a:t>D</a:t>
            </a:r>
            <a:r>
              <a:rPr lang="es-ES">
                <a:solidFill>
                  <a:srgbClr val="800000"/>
                </a:solidFill>
              </a:rPr>
              <a:t> Almacenamiento</a:t>
            </a:r>
          </a:p>
        </p:txBody>
      </p:sp>
      <p:sp>
        <p:nvSpPr>
          <p:cNvPr id="52229" name="Text Box 5"/>
          <p:cNvSpPr txBox="1">
            <a:spLocks noChangeArrowheads="1"/>
          </p:cNvSpPr>
          <p:nvPr/>
        </p:nvSpPr>
        <p:spPr bwMode="auto">
          <a:xfrm>
            <a:off x="827088" y="5495925"/>
            <a:ext cx="7056437"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000" b="1">
                <a:solidFill>
                  <a:srgbClr val="800000"/>
                </a:solidFill>
              </a:rPr>
              <a:t>Espacio cerrado</a:t>
            </a:r>
            <a:r>
              <a:rPr lang="es-ES">
                <a:solidFill>
                  <a:srgbClr val="800000"/>
                </a:solidFill>
              </a:rPr>
              <a:t>: </a:t>
            </a:r>
          </a:p>
          <a:p>
            <a:pPr eaLnBrk="1" hangingPunct="1">
              <a:spcBef>
                <a:spcPct val="50000"/>
              </a:spcBef>
            </a:pPr>
            <a:r>
              <a:rPr lang="es-ES">
                <a:solidFill>
                  <a:srgbClr val="800000"/>
                </a:solidFill>
              </a:rPr>
              <a:t>Cuenca hidrogeológica (aguas superficiales y aguas subterráneas)</a:t>
            </a:r>
          </a:p>
        </p:txBody>
      </p:sp>
      <p:sp>
        <p:nvSpPr>
          <p:cNvPr id="52230" name="Text Box 6"/>
          <p:cNvSpPr txBox="1">
            <a:spLocks noChangeArrowheads="1"/>
          </p:cNvSpPr>
          <p:nvPr/>
        </p:nvSpPr>
        <p:spPr bwMode="auto">
          <a:xfrm>
            <a:off x="900113" y="2859088"/>
            <a:ext cx="741680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000" b="1">
                <a:solidFill>
                  <a:srgbClr val="800000"/>
                </a:solidFill>
              </a:rPr>
              <a:t>Tiempo</a:t>
            </a:r>
            <a:r>
              <a:rPr lang="es-ES">
                <a:solidFill>
                  <a:srgbClr val="800000"/>
                </a:solidFill>
              </a:rPr>
              <a:t>: </a:t>
            </a:r>
          </a:p>
          <a:p>
            <a:pPr eaLnBrk="1" hangingPunct="1">
              <a:spcBef>
                <a:spcPct val="50000"/>
              </a:spcBef>
            </a:pPr>
            <a:r>
              <a:rPr lang="es-ES">
                <a:solidFill>
                  <a:srgbClr val="800000"/>
                </a:solidFill>
              </a:rPr>
              <a:t>Año hidrológico (de Octubre a Septiembre, de Septiembre a Agosto)</a:t>
            </a:r>
          </a:p>
          <a:p>
            <a:pPr eaLnBrk="1" hangingPunct="1">
              <a:spcBef>
                <a:spcPct val="50000"/>
              </a:spcBef>
            </a:pPr>
            <a:r>
              <a:rPr lang="es-ES">
                <a:solidFill>
                  <a:srgbClr val="800000"/>
                </a:solidFill>
              </a:rPr>
              <a:t>Una serie de años hidrológicos ( &gt; 20 años)</a:t>
            </a:r>
          </a:p>
        </p:txBody>
      </p:sp>
      <p:sp>
        <p:nvSpPr>
          <p:cNvPr id="52231" name="Text Box 7"/>
          <p:cNvSpPr txBox="1">
            <a:spLocks noChangeArrowheads="1"/>
          </p:cNvSpPr>
          <p:nvPr/>
        </p:nvSpPr>
        <p:spPr bwMode="auto">
          <a:xfrm>
            <a:off x="900113" y="4348163"/>
            <a:ext cx="7056437"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000" b="1">
                <a:solidFill>
                  <a:srgbClr val="800000"/>
                </a:solidFill>
              </a:rPr>
              <a:t>Balance </a:t>
            </a:r>
            <a:r>
              <a:rPr lang="es-ES" b="1">
                <a:solidFill>
                  <a:srgbClr val="800000"/>
                </a:solidFill>
              </a:rPr>
              <a:t>para &gt; 20 años</a:t>
            </a:r>
            <a:r>
              <a:rPr lang="es-ES">
                <a:solidFill>
                  <a:srgbClr val="800000"/>
                </a:solidFill>
              </a:rPr>
              <a:t>:   </a:t>
            </a:r>
          </a:p>
          <a:p>
            <a:pPr eaLnBrk="1" hangingPunct="1">
              <a:spcBef>
                <a:spcPct val="50000"/>
              </a:spcBef>
            </a:pPr>
            <a:r>
              <a:rPr lang="es-ES">
                <a:solidFill>
                  <a:srgbClr val="800000"/>
                </a:solidFill>
              </a:rPr>
              <a:t>	 </a:t>
            </a:r>
            <a:r>
              <a:rPr lang="es-ES">
                <a:solidFill>
                  <a:srgbClr val="2116FE"/>
                </a:solidFill>
              </a:rPr>
              <a:t>Precipitaciones</a:t>
            </a:r>
            <a:r>
              <a:rPr lang="es-ES">
                <a:solidFill>
                  <a:srgbClr val="800000"/>
                </a:solidFill>
              </a:rPr>
              <a:t> = ET + Escorrentía </a:t>
            </a:r>
            <a:r>
              <a:rPr lang="es-ES" u="sng">
                <a:solidFill>
                  <a:srgbClr val="800000"/>
                </a:solidFill>
              </a:rPr>
              <a:t>+</a:t>
            </a:r>
            <a:r>
              <a:rPr lang="es-ES">
                <a:solidFill>
                  <a:srgbClr val="800000"/>
                </a:solidFill>
              </a:rPr>
              <a:t> </a:t>
            </a:r>
            <a:r>
              <a:rPr lang="es-ES">
                <a:solidFill>
                  <a:srgbClr val="800000"/>
                </a:solidFill>
                <a:latin typeface="Symbol" pitchFamily="18" charset="2"/>
              </a:rPr>
              <a:t>D</a:t>
            </a:r>
            <a:r>
              <a:rPr lang="es-ES">
                <a:solidFill>
                  <a:srgbClr val="800000"/>
                </a:solidFill>
              </a:rPr>
              <a:t> Almacenamiento</a:t>
            </a:r>
          </a:p>
        </p:txBody>
      </p:sp>
      <p:grpSp>
        <p:nvGrpSpPr>
          <p:cNvPr id="52234" name="Group 10"/>
          <p:cNvGrpSpPr>
            <a:grpSpLocks/>
          </p:cNvGrpSpPr>
          <p:nvPr/>
        </p:nvGrpSpPr>
        <p:grpSpPr bwMode="auto">
          <a:xfrm>
            <a:off x="5772150" y="4851400"/>
            <a:ext cx="1800225" cy="287338"/>
            <a:chOff x="2880" y="3203"/>
            <a:chExt cx="1134" cy="181"/>
          </a:xfrm>
        </p:grpSpPr>
        <p:sp>
          <p:nvSpPr>
            <p:cNvPr id="29705" name="Line 8"/>
            <p:cNvSpPr>
              <a:spLocks noChangeShapeType="1"/>
            </p:cNvSpPr>
            <p:nvPr/>
          </p:nvSpPr>
          <p:spPr bwMode="auto">
            <a:xfrm>
              <a:off x="2880" y="3203"/>
              <a:ext cx="1134" cy="181"/>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9706" name="Line 9"/>
            <p:cNvSpPr>
              <a:spLocks noChangeShapeType="1"/>
            </p:cNvSpPr>
            <p:nvPr/>
          </p:nvSpPr>
          <p:spPr bwMode="auto">
            <a:xfrm flipH="1">
              <a:off x="2925" y="3203"/>
              <a:ext cx="1089" cy="181"/>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29703" name="Text Box 12"/>
          <p:cNvSpPr txBox="1">
            <a:spLocks noChangeArrowheads="1"/>
          </p:cNvSpPr>
          <p:nvPr/>
        </p:nvSpPr>
        <p:spPr bwMode="auto">
          <a:xfrm>
            <a:off x="3405188" y="293688"/>
            <a:ext cx="544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b="1">
                <a:solidFill>
                  <a:srgbClr val="E20000"/>
                </a:solidFill>
              </a:rPr>
              <a:t>Balance hídrico en una cuenca</a:t>
            </a:r>
          </a:p>
        </p:txBody>
      </p:sp>
      <p:sp>
        <p:nvSpPr>
          <p:cNvPr id="29704" name="Line 13"/>
          <p:cNvSpPr>
            <a:spLocks noChangeShapeType="1"/>
          </p:cNvSpPr>
          <p:nvPr/>
        </p:nvSpPr>
        <p:spPr bwMode="auto">
          <a:xfrm>
            <a:off x="692150" y="736600"/>
            <a:ext cx="7705725" cy="0"/>
          </a:xfrm>
          <a:prstGeom prst="line">
            <a:avLst/>
          </a:prstGeom>
          <a:noFill/>
          <a:ln w="9525">
            <a:solidFill>
              <a:srgbClr val="2116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wipe(down)">
                                      <p:cBhvr>
                                        <p:cTn id="7" dur="500"/>
                                        <p:tgtEl>
                                          <p:spTgt spid="52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231"/>
                                        </p:tgtEl>
                                        <p:attrNameLst>
                                          <p:attrName>style.visibility</p:attrName>
                                        </p:attrNameLst>
                                      </p:cBhvr>
                                      <p:to>
                                        <p:strVal val="visible"/>
                                      </p:to>
                                    </p:set>
                                    <p:animEffect transition="in" filter="wipe(down)">
                                      <p:cBhvr>
                                        <p:cTn id="12" dur="500"/>
                                        <p:tgtEl>
                                          <p:spTgt spid="522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2234"/>
                                        </p:tgtEl>
                                        <p:attrNameLst>
                                          <p:attrName>style.visibility</p:attrName>
                                        </p:attrNameLst>
                                      </p:cBhvr>
                                      <p:to>
                                        <p:strVal val="visible"/>
                                      </p:to>
                                    </p:set>
                                    <p:animEffect transition="in" filter="wipe(down)">
                                      <p:cBhvr>
                                        <p:cTn id="17" dur="500"/>
                                        <p:tgtEl>
                                          <p:spTgt spid="522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2229"/>
                                        </p:tgtEl>
                                        <p:attrNameLst>
                                          <p:attrName>style.visibility</p:attrName>
                                        </p:attrNameLst>
                                      </p:cBhvr>
                                      <p:to>
                                        <p:strVal val="visible"/>
                                      </p:to>
                                    </p:set>
                                    <p:animEffect transition="in" filter="wipe(down)">
                                      <p:cBhvr>
                                        <p:cTn id="22"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p:bldP spid="522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uenca cerrada-abierta para Power p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79388"/>
            <a:ext cx="8393113"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p:cNvSpPr txBox="1">
            <a:spLocks noChangeArrowheads="1"/>
          </p:cNvSpPr>
          <p:nvPr/>
        </p:nvSpPr>
        <p:spPr bwMode="auto">
          <a:xfrm>
            <a:off x="827088" y="5157788"/>
            <a:ext cx="77358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Puede existir transvase subterráneo entre cuencas con subsuelo homogéneo; vemos dos cuencas adyacentes</a:t>
            </a:r>
            <a:br>
              <a:rPr lang="es-ES">
                <a:solidFill>
                  <a:srgbClr val="800000"/>
                </a:solidFill>
              </a:rPr>
            </a:br>
            <a:r>
              <a:rPr lang="es-ES">
                <a:solidFill>
                  <a:srgbClr val="800000"/>
                </a:solidFill>
              </a:rPr>
              <a:t>La superficie freática refleja la forma de la topografía: las </a:t>
            </a:r>
            <a:r>
              <a:rPr lang="es-ES">
                <a:solidFill>
                  <a:srgbClr val="E20000"/>
                </a:solidFill>
              </a:rPr>
              <a:t>divisorias de aguas subterráneas</a:t>
            </a:r>
            <a:r>
              <a:rPr lang="es-ES">
                <a:solidFill>
                  <a:srgbClr val="800000"/>
                </a:solidFill>
              </a:rPr>
              <a:t> coinciden en la vertical de las </a:t>
            </a:r>
            <a:r>
              <a:rPr lang="es-ES">
                <a:solidFill>
                  <a:srgbClr val="E20000"/>
                </a:solidFill>
              </a:rPr>
              <a:t>divisorias superficiales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827088" y="5157788"/>
            <a:ext cx="741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El flujo subterráneo está regido por la superficie freática</a:t>
            </a:r>
          </a:p>
        </p:txBody>
      </p:sp>
      <p:pic>
        <p:nvPicPr>
          <p:cNvPr id="32771" name="Picture 4" descr="cuenca cerrada-abierta para Power poi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79388"/>
            <a:ext cx="838200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Line 5"/>
          <p:cNvSpPr>
            <a:spLocks noChangeShapeType="1"/>
          </p:cNvSpPr>
          <p:nvPr/>
        </p:nvSpPr>
        <p:spPr bwMode="auto">
          <a:xfrm>
            <a:off x="3165475" y="3189288"/>
            <a:ext cx="0" cy="1223962"/>
          </a:xfrm>
          <a:prstGeom prst="line">
            <a:avLst/>
          </a:prstGeom>
          <a:noFill/>
          <a:ln w="57150">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4454" name="Line 6"/>
          <p:cNvSpPr>
            <a:spLocks noChangeShapeType="1"/>
          </p:cNvSpPr>
          <p:nvPr/>
        </p:nvSpPr>
        <p:spPr bwMode="auto">
          <a:xfrm>
            <a:off x="5476875" y="2722563"/>
            <a:ext cx="0" cy="1223962"/>
          </a:xfrm>
          <a:prstGeom prst="line">
            <a:avLst/>
          </a:prstGeom>
          <a:noFill/>
          <a:ln w="57150">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4455" name="Line 7"/>
          <p:cNvSpPr>
            <a:spLocks noChangeShapeType="1"/>
          </p:cNvSpPr>
          <p:nvPr/>
        </p:nvSpPr>
        <p:spPr bwMode="auto">
          <a:xfrm>
            <a:off x="8023225" y="2171700"/>
            <a:ext cx="0" cy="1223963"/>
          </a:xfrm>
          <a:prstGeom prst="line">
            <a:avLst/>
          </a:prstGeom>
          <a:noFill/>
          <a:ln w="57150">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4456" name="Text Box 8"/>
          <p:cNvSpPr txBox="1">
            <a:spLocks noChangeArrowheads="1"/>
          </p:cNvSpPr>
          <p:nvPr/>
        </p:nvSpPr>
        <p:spPr bwMode="auto">
          <a:xfrm>
            <a:off x="828675" y="5491163"/>
            <a:ext cx="741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y, aunque no existan barreras físicas, las cuencas se comportan como recipientes independientes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wipe(up)">
                                      <p:cBhvr>
                                        <p:cTn id="7" dur="2000"/>
                                        <p:tgtEl>
                                          <p:spTgt spid="10445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4454"/>
                                        </p:tgtEl>
                                        <p:attrNameLst>
                                          <p:attrName>style.visibility</p:attrName>
                                        </p:attrNameLst>
                                      </p:cBhvr>
                                      <p:to>
                                        <p:strVal val="visible"/>
                                      </p:to>
                                    </p:set>
                                    <p:animEffect transition="in" filter="wipe(up)">
                                      <p:cBhvr>
                                        <p:cTn id="10" dur="2000"/>
                                        <p:tgtEl>
                                          <p:spTgt spid="10445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4455"/>
                                        </p:tgtEl>
                                        <p:attrNameLst>
                                          <p:attrName>style.visibility</p:attrName>
                                        </p:attrNameLst>
                                      </p:cBhvr>
                                      <p:to>
                                        <p:strVal val="visible"/>
                                      </p:to>
                                    </p:set>
                                    <p:animEffect transition="in" filter="wipe(up)">
                                      <p:cBhvr>
                                        <p:cTn id="13" dur="2000"/>
                                        <p:tgtEl>
                                          <p:spTgt spid="10445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4456"/>
                                        </p:tgtEl>
                                        <p:attrNameLst>
                                          <p:attrName>style.visibility</p:attrName>
                                        </p:attrNameLst>
                                      </p:cBhvr>
                                      <p:to>
                                        <p:strVal val="visible"/>
                                      </p:to>
                                    </p:set>
                                    <p:animEffect transition="in" filter="wipe(up)">
                                      <p:cBhvr>
                                        <p:cTn id="16" dur="2000"/>
                                        <p:tgtEl>
                                          <p:spTgt spid="10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P spid="104454" grpId="0" animBg="1"/>
      <p:bldP spid="104455" grpId="0" animBg="1"/>
      <p:bldP spid="1044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827088" y="5157788"/>
            <a:ext cx="741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Ahora supongamos que se establece una zona de regadío en la cuenca derecha, con intensos bombeos...</a:t>
            </a:r>
          </a:p>
        </p:txBody>
      </p:sp>
      <p:pic>
        <p:nvPicPr>
          <p:cNvPr id="33795" name="Picture 6" descr="cuenca cerrada-abierta para Power 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179388"/>
            <a:ext cx="8382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Line 7"/>
          <p:cNvSpPr>
            <a:spLocks noChangeShapeType="1"/>
          </p:cNvSpPr>
          <p:nvPr/>
        </p:nvSpPr>
        <p:spPr bwMode="auto">
          <a:xfrm>
            <a:off x="3165475" y="3189288"/>
            <a:ext cx="0" cy="1223962"/>
          </a:xfrm>
          <a:prstGeom prst="line">
            <a:avLst/>
          </a:prstGeom>
          <a:noFill/>
          <a:ln w="57150">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3797" name="Line 8"/>
          <p:cNvSpPr>
            <a:spLocks noChangeShapeType="1"/>
          </p:cNvSpPr>
          <p:nvPr/>
        </p:nvSpPr>
        <p:spPr bwMode="auto">
          <a:xfrm>
            <a:off x="5476875" y="2722563"/>
            <a:ext cx="0" cy="1223962"/>
          </a:xfrm>
          <a:prstGeom prst="line">
            <a:avLst/>
          </a:prstGeom>
          <a:noFill/>
          <a:ln w="57150">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3798" name="Line 9"/>
          <p:cNvSpPr>
            <a:spLocks noChangeShapeType="1"/>
          </p:cNvSpPr>
          <p:nvPr/>
        </p:nvSpPr>
        <p:spPr bwMode="auto">
          <a:xfrm>
            <a:off x="8023225" y="2171700"/>
            <a:ext cx="0" cy="1223963"/>
          </a:xfrm>
          <a:prstGeom prst="line">
            <a:avLst/>
          </a:prstGeom>
          <a:noFill/>
          <a:ln w="57150">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cuenca cerrada-abierta para Power 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179388"/>
            <a:ext cx="8382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2"/>
          <p:cNvSpPr txBox="1">
            <a:spLocks noChangeArrowheads="1"/>
          </p:cNvSpPr>
          <p:nvPr/>
        </p:nvSpPr>
        <p:spPr bwMode="auto">
          <a:xfrm>
            <a:off x="827088" y="5157788"/>
            <a:ext cx="741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Ahora la divisoria subterránea ya </a:t>
            </a:r>
            <a:r>
              <a:rPr lang="es-ES" b="1">
                <a:solidFill>
                  <a:srgbClr val="800000"/>
                </a:solidFill>
              </a:rPr>
              <a:t>no</a:t>
            </a:r>
            <a:r>
              <a:rPr lang="es-ES">
                <a:solidFill>
                  <a:srgbClr val="800000"/>
                </a:solidFill>
              </a:rPr>
              <a:t> coincide con la superficial, </a:t>
            </a:r>
          </a:p>
        </p:txBody>
      </p:sp>
      <p:sp>
        <p:nvSpPr>
          <p:cNvPr id="108549" name="Line 5"/>
          <p:cNvSpPr>
            <a:spLocks noChangeShapeType="1"/>
          </p:cNvSpPr>
          <p:nvPr/>
        </p:nvSpPr>
        <p:spPr bwMode="auto">
          <a:xfrm>
            <a:off x="5181600" y="2630488"/>
            <a:ext cx="0" cy="338137"/>
          </a:xfrm>
          <a:prstGeom prst="line">
            <a:avLst/>
          </a:prstGeom>
          <a:noFill/>
          <a:ln w="57150">
            <a:solidFill>
              <a:srgbClr val="2116F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8550" name="Text Box 6"/>
          <p:cNvSpPr txBox="1">
            <a:spLocks noChangeArrowheads="1"/>
          </p:cNvSpPr>
          <p:nvPr/>
        </p:nvSpPr>
        <p:spPr bwMode="auto">
          <a:xfrm>
            <a:off x="5094288" y="2371725"/>
            <a:ext cx="179387"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1600" b="1">
                <a:solidFill>
                  <a:srgbClr val="FF3300"/>
                </a:solidFill>
              </a:rPr>
              <a:t>A</a:t>
            </a:r>
          </a:p>
        </p:txBody>
      </p:sp>
      <p:sp>
        <p:nvSpPr>
          <p:cNvPr id="108553" name="Text Box 9"/>
          <p:cNvSpPr txBox="1">
            <a:spLocks noChangeArrowheads="1"/>
          </p:cNvSpPr>
          <p:nvPr/>
        </p:nvSpPr>
        <p:spPr bwMode="auto">
          <a:xfrm>
            <a:off x="817563" y="5140325"/>
            <a:ext cx="741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
            </a:r>
            <a:br>
              <a:rPr lang="es-ES">
                <a:solidFill>
                  <a:srgbClr val="800000"/>
                </a:solidFill>
              </a:rPr>
            </a:br>
            <a:r>
              <a:rPr lang="es-ES">
                <a:solidFill>
                  <a:srgbClr val="800000"/>
                </a:solidFill>
              </a:rPr>
              <a:t>el agua infiltrada en </a:t>
            </a:r>
            <a:r>
              <a:rPr lang="es-ES" b="1">
                <a:solidFill>
                  <a:srgbClr val="FF3300"/>
                </a:solidFill>
              </a:rPr>
              <a:t>A</a:t>
            </a:r>
            <a:r>
              <a:rPr lang="es-ES">
                <a:solidFill>
                  <a:srgbClr val="800000"/>
                </a:solidFill>
              </a:rPr>
              <a:t> (cuenca izquierda) deberá ser computada en el balance hídrico de la cuenca derecha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8550"/>
                                        </p:tgtEl>
                                        <p:attrNameLst>
                                          <p:attrName>style.visibility</p:attrName>
                                        </p:attrNameLst>
                                      </p:cBhvr>
                                      <p:to>
                                        <p:strVal val="visible"/>
                                      </p:to>
                                    </p:set>
                                    <p:animEffect transition="in" filter="wipe(up)">
                                      <p:cBhvr>
                                        <p:cTn id="7" dur="1000"/>
                                        <p:tgtEl>
                                          <p:spTgt spid="10855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8549"/>
                                        </p:tgtEl>
                                        <p:attrNameLst>
                                          <p:attrName>style.visibility</p:attrName>
                                        </p:attrNameLst>
                                      </p:cBhvr>
                                      <p:to>
                                        <p:strVal val="visible"/>
                                      </p:to>
                                    </p:set>
                                    <p:animEffect transition="in" filter="wipe(up)">
                                      <p:cBhvr>
                                        <p:cTn id="10" dur="1000"/>
                                        <p:tgtEl>
                                          <p:spTgt spid="10854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8553"/>
                                        </p:tgtEl>
                                        <p:attrNameLst>
                                          <p:attrName>style.visibility</p:attrName>
                                        </p:attrNameLst>
                                      </p:cBhvr>
                                      <p:to>
                                        <p:strVal val="visible"/>
                                      </p:to>
                                    </p:set>
                                    <p:animEffect transition="in" filter="wipe(up)">
                                      <p:cBhvr>
                                        <p:cTn id="13" dur="1000"/>
                                        <p:tgtEl>
                                          <p:spTgt spid="108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p:bldP spid="108550" grpId="0" animBg="1"/>
      <p:bldP spid="10855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Balande hídirco España (Estrela, 19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465138"/>
            <a:ext cx="860107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p:cNvSpPr txBox="1">
            <a:spLocks noChangeArrowheads="1"/>
          </p:cNvSpPr>
          <p:nvPr/>
        </p:nvSpPr>
        <p:spPr bwMode="auto">
          <a:xfrm>
            <a:off x="3779838" y="6381750"/>
            <a:ext cx="4824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1000">
                <a:solidFill>
                  <a:srgbClr val="2116FE"/>
                </a:solidFill>
              </a:rPr>
              <a:t>Para la superficie de España, aprox., km</a:t>
            </a:r>
            <a:r>
              <a:rPr lang="es-ES" sz="1000" baseline="30000">
                <a:solidFill>
                  <a:srgbClr val="2116FE"/>
                </a:solidFill>
              </a:rPr>
              <a:t>3</a:t>
            </a:r>
            <a:r>
              <a:rPr lang="es-ES" sz="1000">
                <a:solidFill>
                  <a:srgbClr val="2116FE"/>
                </a:solidFill>
              </a:rPr>
              <a:t>/año * 2 = mm/año</a:t>
            </a:r>
          </a:p>
        </p:txBody>
      </p:sp>
      <p:sp>
        <p:nvSpPr>
          <p:cNvPr id="36868" name="Text Box 6"/>
          <p:cNvSpPr txBox="1">
            <a:spLocks noChangeArrowheads="1"/>
          </p:cNvSpPr>
          <p:nvPr/>
        </p:nvSpPr>
        <p:spPr bwMode="auto">
          <a:xfrm>
            <a:off x="3849688" y="1093788"/>
            <a:ext cx="13890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1200" b="1">
                <a:solidFill>
                  <a:srgbClr val="2116FE"/>
                </a:solidFill>
                <a:latin typeface="Verdana" pitchFamily="34" charset="0"/>
              </a:rPr>
              <a:t>~692 mm</a:t>
            </a:r>
          </a:p>
        </p:txBody>
      </p:sp>
      <p:sp>
        <p:nvSpPr>
          <p:cNvPr id="36869" name="Text Box 8"/>
          <p:cNvSpPr txBox="1">
            <a:spLocks noChangeArrowheads="1"/>
          </p:cNvSpPr>
          <p:nvPr/>
        </p:nvSpPr>
        <p:spPr bwMode="auto">
          <a:xfrm>
            <a:off x="6245225" y="1604963"/>
            <a:ext cx="213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1200" b="1">
                <a:solidFill>
                  <a:srgbClr val="2116FE"/>
                </a:solidFill>
                <a:latin typeface="Verdana" pitchFamily="34" charset="0"/>
              </a:rPr>
              <a:t>~470 mm (68%)</a:t>
            </a:r>
          </a:p>
        </p:txBody>
      </p:sp>
      <p:sp>
        <p:nvSpPr>
          <p:cNvPr id="36870" name="Text Box 9"/>
          <p:cNvSpPr txBox="1">
            <a:spLocks noChangeArrowheads="1"/>
          </p:cNvSpPr>
          <p:nvPr/>
        </p:nvSpPr>
        <p:spPr bwMode="auto">
          <a:xfrm>
            <a:off x="8104188" y="4608513"/>
            <a:ext cx="1039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1200" b="1">
                <a:solidFill>
                  <a:srgbClr val="2116FE"/>
                </a:solidFill>
                <a:latin typeface="Verdana" pitchFamily="34" charset="0"/>
              </a:rPr>
              <a:t>~218 mm</a:t>
            </a:r>
            <a:br>
              <a:rPr lang="es-ES" sz="1200" b="1">
                <a:solidFill>
                  <a:srgbClr val="2116FE"/>
                </a:solidFill>
                <a:latin typeface="Verdana" pitchFamily="34" charset="0"/>
              </a:rPr>
            </a:br>
            <a:r>
              <a:rPr lang="es-ES" sz="1200" b="1">
                <a:solidFill>
                  <a:srgbClr val="2116FE"/>
                </a:solidFill>
                <a:latin typeface="Verdana" pitchFamily="34" charset="0"/>
              </a:rPr>
              <a:t>(31%)</a:t>
            </a:r>
          </a:p>
        </p:txBody>
      </p:sp>
      <p:sp>
        <p:nvSpPr>
          <p:cNvPr id="36871" name="Text Box 11"/>
          <p:cNvSpPr txBox="1">
            <a:spLocks noChangeArrowheads="1"/>
          </p:cNvSpPr>
          <p:nvPr/>
        </p:nvSpPr>
        <p:spPr bwMode="auto">
          <a:xfrm>
            <a:off x="4146550" y="4462463"/>
            <a:ext cx="1976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1000" b="1">
                <a:solidFill>
                  <a:srgbClr val="2116FE"/>
                </a:solidFill>
                <a:latin typeface="Verdana" pitchFamily="34" charset="0"/>
              </a:rPr>
              <a:t>~164 mm (24%)</a:t>
            </a:r>
          </a:p>
        </p:txBody>
      </p:sp>
      <p:sp>
        <p:nvSpPr>
          <p:cNvPr id="36872" name="Text Box 12"/>
          <p:cNvSpPr txBox="1">
            <a:spLocks noChangeArrowheads="1"/>
          </p:cNvSpPr>
          <p:nvPr/>
        </p:nvSpPr>
        <p:spPr bwMode="auto">
          <a:xfrm>
            <a:off x="3313113" y="5537200"/>
            <a:ext cx="1976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1000" b="1">
                <a:solidFill>
                  <a:srgbClr val="2116FE"/>
                </a:solidFill>
                <a:latin typeface="Verdana" pitchFamily="34" charset="0"/>
              </a:rPr>
              <a:t>~58 mm (8%)</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volución de nive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63" y="1038225"/>
            <a:ext cx="8193087"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CICLO HIDROL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525" y="574675"/>
            <a:ext cx="73152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7"/>
          <p:cNvSpPr txBox="1">
            <a:spLocks noChangeArrowheads="1"/>
          </p:cNvSpPr>
          <p:nvPr/>
        </p:nvSpPr>
        <p:spPr bwMode="auto">
          <a:xfrm>
            <a:off x="827088" y="5157788"/>
            <a:ext cx="74168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De las precipitaciones, sólo una parte alcanza el suelo.</a:t>
            </a:r>
          </a:p>
          <a:p>
            <a:pPr eaLnBrk="1" hangingPunct="1">
              <a:spcBef>
                <a:spcPct val="50000"/>
              </a:spcBef>
            </a:pPr>
            <a:r>
              <a:rPr lang="es-ES">
                <a:solidFill>
                  <a:srgbClr val="800000"/>
                </a:solidFill>
              </a:rPr>
              <a:t>Lo retenido sobre la vegetación en parte se evapora (</a:t>
            </a:r>
            <a:r>
              <a:rPr lang="es-ES" b="1">
                <a:solidFill>
                  <a:srgbClr val="E20000"/>
                </a:solidFill>
              </a:rPr>
              <a:t>Interceptación</a:t>
            </a:r>
            <a:r>
              <a:rPr lang="es-ES">
                <a:solidFill>
                  <a:srgbClr val="800000"/>
                </a:solidFill>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ICLO HIDROL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525" y="574675"/>
            <a:ext cx="73152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827088" y="5157788"/>
            <a:ext cx="741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Las precipitaciones que llegan al suelo, una parte se evapora desde la superficie y el resto se infiltra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ICLO HIDROL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525" y="574675"/>
            <a:ext cx="73152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827088" y="5157788"/>
            <a:ext cx="741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La parte infiltrada puede evaporarse o ser absorbida por las plantas (para volver a la atmósfera –</a:t>
            </a:r>
            <a:r>
              <a:rPr lang="es-ES" b="1">
                <a:solidFill>
                  <a:srgbClr val="800000"/>
                </a:solidFill>
              </a:rPr>
              <a:t>transpiración</a:t>
            </a:r>
            <a:r>
              <a:rPr lang="es-ES">
                <a:solidFill>
                  <a:srgbClr val="800000"/>
                </a:solidFill>
              </a:rPr>
              <a:t>–).</a:t>
            </a:r>
            <a:br>
              <a:rPr lang="es-ES">
                <a:solidFill>
                  <a:srgbClr val="800000"/>
                </a:solidFill>
              </a:rPr>
            </a:br>
            <a:r>
              <a:rPr lang="es-ES">
                <a:solidFill>
                  <a:srgbClr val="800000"/>
                </a:solidFill>
              </a:rPr>
              <a:t>Una pequeña parte escapa y llega a la superficie freática (se convierte en </a:t>
            </a:r>
            <a:r>
              <a:rPr lang="es-ES" b="1">
                <a:solidFill>
                  <a:srgbClr val="800000"/>
                </a:solidFill>
              </a:rPr>
              <a:t>agua subterránea)</a:t>
            </a:r>
            <a:endParaRPr lang="es-ES">
              <a:solidFill>
                <a:srgbClr val="8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ICLO HIDROL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525" y="574675"/>
            <a:ext cx="73152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827088" y="5157788"/>
            <a:ext cx="741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Otra fracción se mueve bajo el suelo sin haber alcanzado la superficie freática (“</a:t>
            </a:r>
            <a:r>
              <a:rPr lang="es-ES" b="1">
                <a:solidFill>
                  <a:srgbClr val="800000"/>
                </a:solidFill>
              </a:rPr>
              <a:t>Escorrentía hipodérmica</a:t>
            </a:r>
            <a:r>
              <a:rPr lang="es-ES">
                <a:solidFill>
                  <a:srgbClr val="800000"/>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ICLO HIDRO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525" y="574675"/>
            <a:ext cx="73152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p:cNvSpPr txBox="1">
            <a:spLocks noChangeArrowheads="1"/>
          </p:cNvSpPr>
          <p:nvPr/>
        </p:nvSpPr>
        <p:spPr bwMode="auto">
          <a:xfrm>
            <a:off x="827088" y="5157788"/>
            <a:ext cx="7416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Si la precipitación se prolonga lo suficiente, una parte no puede llegar a infiltrarse (por la humedad previa del suelo) y escurre superficialmente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CICLO HIDROL completo para Pow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896938"/>
            <a:ext cx="88296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7"/>
          <p:cNvSpPr txBox="1">
            <a:spLocks noChangeArrowheads="1"/>
          </p:cNvSpPr>
          <p:nvPr/>
        </p:nvSpPr>
        <p:spPr bwMode="auto">
          <a:xfrm>
            <a:off x="827088" y="5157788"/>
            <a:ext cx="741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solidFill>
                  <a:srgbClr val="800000"/>
                </a:solidFill>
              </a:rPr>
              <a:t>Los tres tipos de escorrentía que hemos visto generalmente acaban alimentando un cauce superficial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3340</TotalTime>
  <Words>864</Words>
  <Application>Microsoft Office PowerPoint</Application>
  <PresentationFormat>Presentación en pantalla (4:3)</PresentationFormat>
  <Paragraphs>105</Paragraphs>
  <Slides>37</Slides>
  <Notes>36</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Salamanca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Javier</cp:lastModifiedBy>
  <cp:revision>34</cp:revision>
  <dcterms:created xsi:type="dcterms:W3CDTF">2008-09-23T17:56:23Z</dcterms:created>
  <dcterms:modified xsi:type="dcterms:W3CDTF">2019-09-11T10:18:13Z</dcterms:modified>
</cp:coreProperties>
</file>